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2" r:id="rId3"/>
    <p:sldId id="259" r:id="rId4"/>
    <p:sldId id="260" r:id="rId5"/>
    <p:sldId id="261" r:id="rId6"/>
    <p:sldId id="262" r:id="rId7"/>
    <p:sldId id="263" r:id="rId8"/>
    <p:sldId id="264" r:id="rId9"/>
    <p:sldId id="265" r:id="rId10"/>
    <p:sldId id="266" r:id="rId11"/>
    <p:sldId id="267" r:id="rId12"/>
    <p:sldId id="268" r:id="rId13"/>
    <p:sldId id="273" r:id="rId14"/>
    <p:sldId id="274" r:id="rId15"/>
    <p:sldId id="275" r:id="rId16"/>
    <p:sldId id="276" r:id="rId17"/>
    <p:sldId id="269" r:id="rId18"/>
    <p:sldId id="27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7537A076-455F-49B1-A790-8DB8862F7DB8}"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537A076-455F-49B1-A790-8DB8862F7DB8}"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537A076-455F-49B1-A790-8DB8862F7DB8}"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537A076-455F-49B1-A790-8DB8862F7DB8}"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37A076-455F-49B1-A790-8DB8862F7DB8}" type="datetimeFigureOut">
              <a:rPr lang="en-US" smtClean="0"/>
              <a:t>12/19/2016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7537A076-455F-49B1-A790-8DB8862F7DB8}"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7537A076-455F-49B1-A790-8DB8862F7DB8}" type="datetimeFigureOut">
              <a:rPr lang="en-US" smtClean="0"/>
              <a:t>12/19/2016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7537A076-455F-49B1-A790-8DB8862F7DB8}" type="datetimeFigureOut">
              <a:rPr lang="en-US" smtClean="0"/>
              <a:t>12/19/2016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37A076-455F-49B1-A790-8DB8862F7DB8}" type="datetimeFigureOut">
              <a:rPr lang="en-US" smtClean="0"/>
              <a:t>12/19/2016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37A076-455F-49B1-A790-8DB8862F7DB8}"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37A076-455F-49B1-A790-8DB8862F7DB8}" type="datetimeFigureOut">
              <a:rPr lang="en-US" smtClean="0"/>
              <a:t>12/19/2016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D909901-10C2-4038-9A8D-F9A135EB9D53}"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7A076-455F-49B1-A790-8DB8862F7DB8}" type="datetimeFigureOut">
              <a:rPr lang="en-US" smtClean="0"/>
              <a:t>12/19/2016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909901-10C2-4038-9A8D-F9A135EB9D53}"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pic>
        <p:nvPicPr>
          <p:cNvPr id="1026" name="Picture 2"/>
          <p:cNvPicPr>
            <a:picLocks noChangeAspect="1" noChangeArrowheads="1"/>
          </p:cNvPicPr>
          <p:nvPr/>
        </p:nvPicPr>
        <p:blipFill>
          <a:blip r:embed="rId2" cstate="print"/>
          <a:srcRect/>
          <a:stretch>
            <a:fillRect/>
          </a:stretch>
        </p:blipFill>
        <p:spPr bwMode="auto">
          <a:xfrm>
            <a:off x="0" y="1"/>
            <a:ext cx="9144000" cy="714377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00024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7. </a:t>
            </a:r>
            <a:r>
              <a:rPr lang="en-IN" sz="3600" b="1" dirty="0" smtClean="0">
                <a:solidFill>
                  <a:schemeClr val="accent6">
                    <a:lumMod val="75000"/>
                  </a:schemeClr>
                </a:solidFill>
                <a:latin typeface="Georgia" pitchFamily="18" charset="0"/>
              </a:rPr>
              <a:t>Google Analytics</a:t>
            </a:r>
          </a:p>
        </p:txBody>
      </p:sp>
      <p:sp>
        <p:nvSpPr>
          <p:cNvPr id="13" name="Subtitle 3"/>
          <p:cNvSpPr txBox="1">
            <a:spLocks/>
          </p:cNvSpPr>
          <p:nvPr/>
        </p:nvSpPr>
        <p:spPr>
          <a:xfrm>
            <a:off x="714348" y="3286124"/>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The app helps you check metrics in your customized reports, monitor real-time data, build and save your own reports to the dashboard with any metrics, dimensions, and segments you care about.</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42910" y="2066932"/>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8. Google’s </a:t>
            </a:r>
            <a:r>
              <a:rPr lang="en-IN" sz="3600" b="1" dirty="0" err="1" smtClean="0">
                <a:solidFill>
                  <a:schemeClr val="accent6">
                    <a:lumMod val="75000"/>
                  </a:schemeClr>
                </a:solidFill>
                <a:latin typeface="Georgia" pitchFamily="18" charset="0"/>
              </a:rPr>
              <a:t>PageSpeed</a:t>
            </a:r>
            <a:r>
              <a:rPr lang="en-IN" sz="3600" b="1" dirty="0" smtClean="0">
                <a:solidFill>
                  <a:schemeClr val="accent6">
                    <a:lumMod val="75000"/>
                  </a:schemeClr>
                </a:solidFill>
                <a:latin typeface="Georgia" pitchFamily="18" charset="0"/>
              </a:rPr>
              <a:t> Tools</a:t>
            </a:r>
          </a:p>
        </p:txBody>
      </p:sp>
      <p:sp>
        <p:nvSpPr>
          <p:cNvPr id="13" name="Subtitle 3"/>
          <p:cNvSpPr txBox="1">
            <a:spLocks/>
          </p:cNvSpPr>
          <p:nvPr/>
        </p:nvSpPr>
        <p:spPr>
          <a:xfrm>
            <a:off x="714348" y="3281378"/>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It will analyze the content of your site and make suggestions on how it can be improved, such as “optimize images” or “leverage browser caching”.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fontScale="92500"/>
          </a:bodyPr>
          <a:lstStyle/>
          <a:p>
            <a:r>
              <a:rPr lang="en-IN" sz="3600" b="1" dirty="0">
                <a:solidFill>
                  <a:schemeClr val="accent6">
                    <a:lumMod val="75000"/>
                  </a:schemeClr>
                </a:solidFill>
                <a:latin typeface="Georgia" pitchFamily="18" charset="0"/>
              </a:rPr>
              <a:t>9</a:t>
            </a:r>
            <a:r>
              <a:rPr lang="en-IN" sz="3600" b="1" dirty="0" smtClean="0">
                <a:solidFill>
                  <a:schemeClr val="accent6">
                    <a:lumMod val="75000"/>
                  </a:schemeClr>
                </a:solidFill>
                <a:latin typeface="Georgia" pitchFamily="18" charset="0"/>
              </a:rPr>
              <a:t>. </a:t>
            </a:r>
            <a:r>
              <a:rPr lang="en-IN" sz="3600" b="1" dirty="0" err="1" smtClean="0">
                <a:solidFill>
                  <a:schemeClr val="accent6">
                    <a:lumMod val="75000"/>
                  </a:schemeClr>
                </a:solidFill>
                <a:latin typeface="Georgia" pitchFamily="18" charset="0"/>
              </a:rPr>
              <a:t>AdWords</a:t>
            </a:r>
            <a:r>
              <a:rPr lang="en-IN" sz="3600" b="1" dirty="0" smtClean="0">
                <a:solidFill>
                  <a:schemeClr val="accent6">
                    <a:lumMod val="75000"/>
                  </a:schemeClr>
                </a:solidFill>
                <a:latin typeface="Georgia" pitchFamily="18" charset="0"/>
              </a:rPr>
              <a:t> Performance Grader</a:t>
            </a: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 It is a free </a:t>
            </a:r>
            <a:r>
              <a:rPr lang="en-IN" sz="2800" b="1" dirty="0" err="1" smtClean="0">
                <a:solidFill>
                  <a:schemeClr val="accent5">
                    <a:lumMod val="75000"/>
                  </a:schemeClr>
                </a:solidFill>
                <a:ea typeface="Verdana" pitchFamily="34" charset="0"/>
                <a:cs typeface="Verdana" pitchFamily="34" charset="0"/>
              </a:rPr>
              <a:t>AdWords</a:t>
            </a:r>
            <a:r>
              <a:rPr lang="en-IN" sz="2800" b="1" dirty="0" smtClean="0">
                <a:solidFill>
                  <a:schemeClr val="accent5">
                    <a:lumMod val="75000"/>
                  </a:schemeClr>
                </a:solidFill>
                <a:ea typeface="Verdana" pitchFamily="34" charset="0"/>
                <a:cs typeface="Verdana" pitchFamily="34" charset="0"/>
              </a:rPr>
              <a:t> tool to help </a:t>
            </a:r>
            <a:r>
              <a:rPr lang="en-IN" sz="2800" b="1" dirty="0" err="1" smtClean="0">
                <a:solidFill>
                  <a:schemeClr val="accent5">
                    <a:lumMod val="75000"/>
                  </a:schemeClr>
                </a:solidFill>
                <a:ea typeface="Verdana" pitchFamily="34" charset="0"/>
                <a:cs typeface="Verdana" pitchFamily="34" charset="0"/>
              </a:rPr>
              <a:t>AdWords</a:t>
            </a:r>
            <a:r>
              <a:rPr lang="en-IN" sz="2800" b="1" dirty="0" smtClean="0">
                <a:solidFill>
                  <a:schemeClr val="accent5">
                    <a:lumMod val="75000"/>
                  </a:schemeClr>
                </a:solidFill>
                <a:ea typeface="Verdana" pitchFamily="34" charset="0"/>
                <a:cs typeface="Verdana" pitchFamily="34" charset="0"/>
              </a:rPr>
              <a:t> advertisers better understand how well their campaigns are performing compared to PPC best practices.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10. Mobile Pay</a:t>
            </a: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 Apple introduced the Wallet on </a:t>
            </a:r>
            <a:r>
              <a:rPr lang="en-IN" sz="2800" b="1" dirty="0" err="1" smtClean="0">
                <a:solidFill>
                  <a:schemeClr val="accent5">
                    <a:lumMod val="75000"/>
                  </a:schemeClr>
                </a:solidFill>
                <a:ea typeface="Verdana" pitchFamily="34" charset="0"/>
                <a:cs typeface="Verdana" pitchFamily="34" charset="0"/>
              </a:rPr>
              <a:t>iPhones</a:t>
            </a:r>
            <a:r>
              <a:rPr lang="en-IN" sz="2800" b="1" dirty="0" smtClean="0">
                <a:solidFill>
                  <a:schemeClr val="accent5">
                    <a:lumMod val="75000"/>
                  </a:schemeClr>
                </a:solidFill>
                <a:ea typeface="Verdana" pitchFamily="34" charset="0"/>
                <a:cs typeface="Verdana" pitchFamily="34" charset="0"/>
              </a:rPr>
              <a:t> with </a:t>
            </a:r>
            <a:r>
              <a:rPr lang="en-IN" sz="2800" b="1" dirty="0" err="1" smtClean="0">
                <a:solidFill>
                  <a:schemeClr val="accent5">
                    <a:lumMod val="75000"/>
                  </a:schemeClr>
                </a:solidFill>
                <a:ea typeface="Verdana" pitchFamily="34" charset="0"/>
                <a:cs typeface="Verdana" pitchFamily="34" charset="0"/>
              </a:rPr>
              <a:t>iOS</a:t>
            </a:r>
            <a:r>
              <a:rPr lang="en-IN" sz="2800" b="1" dirty="0" smtClean="0">
                <a:solidFill>
                  <a:schemeClr val="accent5">
                    <a:lumMod val="75000"/>
                  </a:schemeClr>
                </a:solidFill>
                <a:ea typeface="Verdana" pitchFamily="34" charset="0"/>
                <a:cs typeface="Verdana" pitchFamily="34" charset="0"/>
              </a:rPr>
              <a:t> 6, which supports mobile payments to a number of vendors: Starbucks, Target, various airlines and hotels etc. Non Apple users can choose from Google Wallet or Square Wallet or PayPal.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11. Buffer/</a:t>
            </a:r>
            <a:r>
              <a:rPr lang="en-IN" sz="3600" b="1" dirty="0" err="1" smtClean="0">
                <a:solidFill>
                  <a:schemeClr val="accent6">
                    <a:lumMod val="75000"/>
                  </a:schemeClr>
                </a:solidFill>
                <a:latin typeface="Georgia" pitchFamily="18" charset="0"/>
              </a:rPr>
              <a:t>Hootsuite</a:t>
            </a:r>
            <a:endParaRPr lang="en-IN" sz="3600" b="1" dirty="0" smtClean="0">
              <a:solidFill>
                <a:schemeClr val="accent6">
                  <a:lumMod val="75000"/>
                </a:schemeClr>
              </a:solidFill>
              <a:latin typeface="Georgia" pitchFamily="18" charset="0"/>
            </a:endParaRP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Both marketing tools can help you shorten and add links to posts, schedule for ideal engagement times, and provides analytics on your posting activity.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12. </a:t>
            </a:r>
            <a:r>
              <a:rPr lang="en-IN" sz="3600" b="1" dirty="0" err="1" smtClean="0">
                <a:solidFill>
                  <a:schemeClr val="accent6">
                    <a:lumMod val="75000"/>
                  </a:schemeClr>
                </a:solidFill>
                <a:latin typeface="Georgia" pitchFamily="18" charset="0"/>
              </a:rPr>
              <a:t>Trello</a:t>
            </a:r>
            <a:r>
              <a:rPr lang="en-IN" sz="3600" b="1" dirty="0" smtClean="0">
                <a:solidFill>
                  <a:schemeClr val="accent6">
                    <a:lumMod val="75000"/>
                  </a:schemeClr>
                </a:solidFill>
                <a:latin typeface="Georgia" pitchFamily="18" charset="0"/>
              </a:rPr>
              <a:t> </a:t>
            </a: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 With over 4.6 million users, </a:t>
            </a:r>
            <a:r>
              <a:rPr lang="en-IN" sz="2800" b="1" dirty="0" err="1" smtClean="0">
                <a:solidFill>
                  <a:schemeClr val="accent5">
                    <a:lumMod val="75000"/>
                  </a:schemeClr>
                </a:solidFill>
                <a:ea typeface="Verdana" pitchFamily="34" charset="0"/>
                <a:cs typeface="Verdana" pitchFamily="34" charset="0"/>
              </a:rPr>
              <a:t>Trello</a:t>
            </a:r>
            <a:r>
              <a:rPr lang="en-IN" sz="2800" b="1" dirty="0" smtClean="0">
                <a:solidFill>
                  <a:schemeClr val="accent5">
                    <a:lumMod val="75000"/>
                  </a:schemeClr>
                </a:solidFill>
                <a:ea typeface="Verdana" pitchFamily="34" charset="0"/>
                <a:cs typeface="Verdana" pitchFamily="34" charset="0"/>
              </a:rPr>
              <a:t> is a visual way to organize and manage projects—it’s a platform that everyone can access to see the status of a certain initiative, assign themselves to a task, and track their progress.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42910" y="2138370"/>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13. Slack </a:t>
            </a:r>
          </a:p>
        </p:txBody>
      </p:sp>
      <p:sp>
        <p:nvSpPr>
          <p:cNvPr id="13" name="Subtitle 3"/>
          <p:cNvSpPr txBox="1">
            <a:spLocks/>
          </p:cNvSpPr>
          <p:nvPr/>
        </p:nvSpPr>
        <p:spPr>
          <a:xfrm>
            <a:off x="714348" y="3352816"/>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You can easily share files, </a:t>
            </a:r>
            <a:r>
              <a:rPr lang="en-IN" sz="2800" b="1" dirty="0" err="1" smtClean="0">
                <a:solidFill>
                  <a:schemeClr val="accent5">
                    <a:lumMod val="75000"/>
                  </a:schemeClr>
                </a:solidFill>
                <a:ea typeface="Verdana" pitchFamily="34" charset="0"/>
                <a:cs typeface="Verdana" pitchFamily="34" charset="0"/>
              </a:rPr>
              <a:t>pdfs</a:t>
            </a:r>
            <a:r>
              <a:rPr lang="en-IN" sz="2800" b="1" dirty="0" smtClean="0">
                <a:solidFill>
                  <a:schemeClr val="accent5">
                    <a:lumMod val="75000"/>
                  </a:schemeClr>
                </a:solidFill>
                <a:ea typeface="Verdana" pitchFamily="34" charset="0"/>
                <a:cs typeface="Verdana" pitchFamily="34" charset="0"/>
              </a:rPr>
              <a:t>, images, spreadsheets, and YouTube videos with your co-workers through direct messages, private channels, or open channels.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9" name="Subtitle 3"/>
          <p:cNvSpPr txBox="1">
            <a:spLocks/>
          </p:cNvSpPr>
          <p:nvPr/>
        </p:nvSpPr>
        <p:spPr>
          <a:xfrm>
            <a:off x="642910" y="2500306"/>
            <a:ext cx="7620000" cy="2362200"/>
          </a:xfrm>
          <a:prstGeom prst="rect">
            <a:avLst/>
          </a:prstGeom>
        </p:spPr>
        <p:txBody>
          <a:bodyPr vert="horz" lIns="91440" tIns="45720" rIns="91440" bIns="45720" rtlCol="0">
            <a:noAutofit/>
          </a:bodyPr>
          <a:lstStyle/>
          <a:p>
            <a:pPr>
              <a:spcBef>
                <a:spcPct val="20000"/>
              </a:spcBef>
            </a:pPr>
            <a:r>
              <a:rPr lang="en-IN" sz="3600" b="1" dirty="0" smtClean="0">
                <a:solidFill>
                  <a:schemeClr val="accent6">
                    <a:lumMod val="75000"/>
                  </a:schemeClr>
                </a:solidFill>
                <a:latin typeface="Georgia" pitchFamily="18" charset="0"/>
                <a:ea typeface="Verdana" pitchFamily="34" charset="0"/>
                <a:cs typeface="Verdana" pitchFamily="34" charset="0"/>
              </a:rPr>
              <a:t>Keeping up doesn’t just mean </a:t>
            </a:r>
            <a:r>
              <a:rPr lang="en-IN" sz="2800" b="1" dirty="0" smtClean="0">
                <a:solidFill>
                  <a:schemeClr val="accent5">
                    <a:lumMod val="75000"/>
                  </a:schemeClr>
                </a:solidFill>
                <a:ea typeface="Verdana" pitchFamily="34" charset="0"/>
                <a:cs typeface="Verdana" pitchFamily="34" charset="0"/>
              </a:rPr>
              <a:t>plugging in the CSS to make your landing pages responsive, it also means mobile friendly advertisements, development of mobile apps, and making dashboards accessible from mobile. These great marketing tools will help you achieve efficiency and productivity.</a:t>
            </a:r>
          </a:p>
          <a:p>
            <a:pPr>
              <a:spcBef>
                <a:spcPct val="20000"/>
              </a:spcBef>
            </a:pPr>
            <a:endParaRPr lang="en-IN" sz="2800" b="1" dirty="0" smtClean="0">
              <a:solidFill>
                <a:schemeClr val="accent5">
                  <a:lumMod val="75000"/>
                </a:schemeClr>
              </a:solidFill>
              <a:ea typeface="Verdana" pitchFamily="34" charset="0"/>
              <a:cs typeface="Verdana" pitchFamily="34" charset="0"/>
            </a:endParaRPr>
          </a:p>
          <a:p>
            <a:pPr lvl="0">
              <a:spcBef>
                <a:spcPct val="20000"/>
              </a:spcBef>
            </a:pP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Title 3"/>
          <p:cNvSpPr txBox="1">
            <a:spLocks/>
          </p:cNvSpPr>
          <p:nvPr/>
        </p:nvSpPr>
        <p:spPr>
          <a:xfrm>
            <a:off x="642910" y="271462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6000" b="1" i="0" u="none" strike="noStrike" kern="1200" cap="none" spc="0" normalizeH="0" baseline="0" noProof="0" dirty="0" smtClean="0">
                <a:ln>
                  <a:noFill/>
                </a:ln>
                <a:solidFill>
                  <a:schemeClr val="accent6">
                    <a:lumMod val="75000"/>
                  </a:schemeClr>
                </a:solidFill>
                <a:effectLst/>
                <a:uLnTx/>
                <a:uFillTx/>
                <a:latin typeface="Georgia" pitchFamily="18" charset="0"/>
                <a:ea typeface="+mj-ea"/>
                <a:cs typeface="+mj-cs"/>
              </a:rPr>
              <a:t>Thank You</a:t>
            </a:r>
            <a:endParaRPr kumimoji="0" lang="en-IN" sz="6000" b="1" i="0" u="none" strike="noStrike" kern="1200" cap="none" spc="0" normalizeH="0" baseline="0" noProof="0" dirty="0">
              <a:ln>
                <a:noFill/>
              </a:ln>
              <a:solidFill>
                <a:schemeClr val="accent6">
                  <a:lumMod val="75000"/>
                </a:schemeClr>
              </a:solidFill>
              <a:effectLst/>
              <a:uLnTx/>
              <a:uFillTx/>
              <a:latin typeface="Georgia" pitchFamily="18" charset="0"/>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N"/>
          </a:p>
        </p:txBody>
      </p:sp>
      <p:sp>
        <p:nvSpPr>
          <p:cNvPr id="12" name="Content Placeholder 11"/>
          <p:cNvSpPr>
            <a:spLocks noGrp="1"/>
          </p:cNvSpPr>
          <p:nvPr>
            <p:ph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14" name="Title 2"/>
          <p:cNvSpPr txBox="1">
            <a:spLocks/>
          </p:cNvSpPr>
          <p:nvPr/>
        </p:nvSpPr>
        <p:spPr>
          <a:xfrm>
            <a:off x="642910" y="2214554"/>
            <a:ext cx="8001056" cy="107157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1" i="0" u="none" strike="noStrike" kern="1200" cap="none" spc="0" normalizeH="0" baseline="0" noProof="0" dirty="0" smtClean="0">
                <a:ln>
                  <a:noFill/>
                </a:ln>
                <a:solidFill>
                  <a:schemeClr val="accent5">
                    <a:lumMod val="75000"/>
                  </a:schemeClr>
                </a:solidFill>
                <a:effectLst/>
                <a:uLnTx/>
                <a:uFillTx/>
                <a:latin typeface="Georgia" pitchFamily="18" charset="0"/>
                <a:ea typeface="Verdana" pitchFamily="34" charset="0"/>
                <a:cs typeface="Verdana" pitchFamily="34" charset="0"/>
              </a:rPr>
              <a:t>Video #12</a:t>
            </a:r>
          </a:p>
        </p:txBody>
      </p:sp>
      <p:sp>
        <p:nvSpPr>
          <p:cNvPr id="15" name="Subtitle 3"/>
          <p:cNvSpPr txBox="1">
            <a:spLocks/>
          </p:cNvSpPr>
          <p:nvPr/>
        </p:nvSpPr>
        <p:spPr>
          <a:xfrm>
            <a:off x="1571604" y="3500438"/>
            <a:ext cx="6400800" cy="1109658"/>
          </a:xfrm>
          <a:prstGeom prst="rect">
            <a:avLst/>
          </a:prstGeom>
        </p:spPr>
        <p:txBody>
          <a:bodyPr vert="horz" lIns="91440" tIns="45720" rIns="91440" bIns="45720" rtlCol="0">
            <a:normAutofit lnSpcReduction="10000"/>
          </a:bodyPr>
          <a:lstStyle/>
          <a:p>
            <a:pPr lvl="0" algn="ctr">
              <a:spcBef>
                <a:spcPct val="0"/>
              </a:spcBef>
            </a:pPr>
            <a:r>
              <a:rPr lang="en-IN" sz="3600" b="1" dirty="0" smtClean="0">
                <a:solidFill>
                  <a:schemeClr val="accent6">
                    <a:lumMod val="75000"/>
                  </a:schemeClr>
                </a:solidFill>
                <a:ea typeface="Verdana" pitchFamily="34" charset="0"/>
                <a:cs typeface="Verdana" pitchFamily="34" charset="0"/>
              </a:rPr>
              <a:t>13 </a:t>
            </a:r>
            <a:r>
              <a:rPr lang="en-IN" sz="3600" b="1" dirty="0" smtClean="0">
                <a:solidFill>
                  <a:schemeClr val="accent6">
                    <a:lumMod val="75000"/>
                  </a:schemeClr>
                </a:solidFill>
                <a:ea typeface="Verdana" pitchFamily="34" charset="0"/>
                <a:cs typeface="Verdana" pitchFamily="34" charset="0"/>
              </a:rPr>
              <a:t>Great </a:t>
            </a:r>
            <a:r>
              <a:rPr lang="en-IN" sz="3600" b="1" dirty="0">
                <a:solidFill>
                  <a:schemeClr val="accent6">
                    <a:lumMod val="75000"/>
                  </a:schemeClr>
                </a:solidFill>
                <a:ea typeface="Verdana" pitchFamily="34" charset="0"/>
                <a:cs typeface="Verdana" pitchFamily="34" charset="0"/>
              </a:rPr>
              <a:t>M</a:t>
            </a:r>
            <a:r>
              <a:rPr lang="en-IN" sz="3600" b="1" dirty="0" smtClean="0">
                <a:solidFill>
                  <a:schemeClr val="accent6">
                    <a:lumMod val="75000"/>
                  </a:schemeClr>
                </a:solidFill>
                <a:ea typeface="Verdana" pitchFamily="34" charset="0"/>
                <a:cs typeface="Verdana" pitchFamily="34" charset="0"/>
              </a:rPr>
              <a:t>obile </a:t>
            </a:r>
            <a:r>
              <a:rPr lang="en-IN" sz="3600" b="1" dirty="0">
                <a:solidFill>
                  <a:schemeClr val="accent6">
                    <a:lumMod val="75000"/>
                  </a:schemeClr>
                </a:solidFill>
                <a:ea typeface="Verdana" pitchFamily="34" charset="0"/>
                <a:cs typeface="Verdana" pitchFamily="34" charset="0"/>
              </a:rPr>
              <a:t>M</a:t>
            </a:r>
            <a:r>
              <a:rPr lang="en-IN" sz="3600" b="1" dirty="0" smtClean="0">
                <a:solidFill>
                  <a:schemeClr val="accent6">
                    <a:lumMod val="75000"/>
                  </a:schemeClr>
                </a:solidFill>
                <a:ea typeface="Verdana" pitchFamily="34" charset="0"/>
                <a:cs typeface="Verdana" pitchFamily="34" charset="0"/>
              </a:rPr>
              <a:t>arketing </a:t>
            </a:r>
            <a:r>
              <a:rPr lang="en-IN" sz="3600" b="1" dirty="0">
                <a:solidFill>
                  <a:schemeClr val="accent6">
                    <a:lumMod val="75000"/>
                  </a:schemeClr>
                </a:solidFill>
                <a:ea typeface="Verdana" pitchFamily="34" charset="0"/>
                <a:cs typeface="Verdana" pitchFamily="34" charset="0"/>
              </a:rPr>
              <a:t>T</a:t>
            </a:r>
            <a:r>
              <a:rPr lang="en-IN" sz="3600" b="1" dirty="0" smtClean="0">
                <a:solidFill>
                  <a:schemeClr val="accent6">
                    <a:lumMod val="75000"/>
                  </a:schemeClr>
                </a:solidFill>
                <a:ea typeface="Verdana" pitchFamily="34" charset="0"/>
                <a:cs typeface="Verdana" pitchFamily="34" charset="0"/>
              </a:rPr>
              <a:t>ools </a:t>
            </a:r>
            <a:r>
              <a:rPr lang="en-IN" sz="3600" b="1" dirty="0" smtClean="0">
                <a:solidFill>
                  <a:schemeClr val="accent6">
                    <a:lumMod val="75000"/>
                  </a:schemeClr>
                </a:solidFill>
                <a:ea typeface="Verdana" pitchFamily="34" charset="0"/>
                <a:cs typeface="Verdana" pitchFamily="34" charset="0"/>
              </a:rPr>
              <a:t>and </a:t>
            </a:r>
            <a:r>
              <a:rPr lang="en-IN" sz="3600" b="1" dirty="0" smtClean="0">
                <a:solidFill>
                  <a:schemeClr val="accent6">
                    <a:lumMod val="75000"/>
                  </a:schemeClr>
                </a:solidFill>
                <a:ea typeface="Verdana" pitchFamily="34" charset="0"/>
                <a:cs typeface="Verdana" pitchFamily="34" charset="0"/>
              </a:rPr>
              <a:t>Apps</a:t>
            </a:r>
            <a:endParaRPr lang="en-IN" sz="3600" b="1" dirty="0" smtClean="0">
              <a:solidFill>
                <a:schemeClr val="accent6">
                  <a:lumMod val="75000"/>
                </a:schemeClr>
              </a:solidFill>
              <a:ea typeface="Verdana" pitchFamily="34" charset="0"/>
              <a:cs typeface="Verdan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7" name="Content Placeholder 4"/>
          <p:cNvSpPr txBox="1">
            <a:spLocks/>
          </p:cNvSpPr>
          <p:nvPr/>
        </p:nvSpPr>
        <p:spPr>
          <a:xfrm>
            <a:off x="714348" y="2285992"/>
            <a:ext cx="7858180" cy="3071834"/>
          </a:xfrm>
          <a:prstGeom prst="rect">
            <a:avLst/>
          </a:prstGeom>
        </p:spPr>
        <p:txBody>
          <a:bodyPr vert="horz" lIns="91440" tIns="45720" rIns="91440" bIns="45720" rtlCol="0">
            <a:normAutofit fontScale="70000" lnSpcReduction="20000"/>
          </a:bodyPr>
          <a:lstStyle/>
          <a:p>
            <a:pPr>
              <a:lnSpc>
                <a:spcPct val="150000"/>
              </a:lnSpc>
            </a:pPr>
            <a:r>
              <a:rPr lang="en-IN" sz="5100" b="1" dirty="0" smtClean="0">
                <a:solidFill>
                  <a:schemeClr val="accent6">
                    <a:lumMod val="75000"/>
                  </a:schemeClr>
                </a:solidFill>
                <a:latin typeface="Georgia" pitchFamily="18" charset="0"/>
              </a:rPr>
              <a:t>Mobile shopping is expanding rapidly, </a:t>
            </a:r>
            <a:r>
              <a:rPr lang="en-IN" sz="3900" b="1" dirty="0" smtClean="0">
                <a:solidFill>
                  <a:schemeClr val="accent5">
                    <a:lumMod val="75000"/>
                  </a:schemeClr>
                </a:solidFill>
              </a:rPr>
              <a:t>which means as marketers, we have to keep up. Find </a:t>
            </a:r>
            <a:r>
              <a:rPr lang="en-IN" sz="3900" b="1" dirty="0" err="1" smtClean="0">
                <a:solidFill>
                  <a:schemeClr val="accent5">
                    <a:lumMod val="75000"/>
                  </a:schemeClr>
                </a:solidFill>
              </a:rPr>
              <a:t>curated</a:t>
            </a:r>
            <a:r>
              <a:rPr lang="en-IN" sz="3900" b="1" dirty="0" smtClean="0">
                <a:solidFill>
                  <a:schemeClr val="accent5">
                    <a:lumMod val="75000"/>
                  </a:schemeClr>
                </a:solidFill>
              </a:rPr>
              <a:t> a list of top apps and tools to help you keep up with your mobile marketing plan.</a:t>
            </a:r>
            <a:endParaRPr lang="en-IN" sz="3900" b="1" dirty="0">
              <a:solidFill>
                <a:schemeClr val="accent5">
                  <a:lumMod val="75000"/>
                </a:schemeClr>
              </a:solidFill>
              <a:ea typeface="Arial Unicode MS" pitchFamily="34" charset="-128"/>
              <a:cs typeface="Arial Unicode MS"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a:solidFill>
                  <a:schemeClr val="accent6">
                    <a:lumMod val="75000"/>
                  </a:schemeClr>
                </a:solidFill>
                <a:latin typeface="Georgia" pitchFamily="18" charset="0"/>
                <a:ea typeface="+mj-ea"/>
                <a:cs typeface="+mj-cs"/>
              </a:rPr>
              <a:t>1. </a:t>
            </a:r>
            <a:r>
              <a:rPr lang="en-IN" sz="3600" b="1" dirty="0" smtClean="0">
                <a:solidFill>
                  <a:schemeClr val="accent6">
                    <a:lumMod val="75000"/>
                  </a:schemeClr>
                </a:solidFill>
                <a:latin typeface="Georgia" pitchFamily="18" charset="0"/>
                <a:ea typeface="+mj-ea"/>
                <a:cs typeface="+mj-cs"/>
              </a:rPr>
              <a:t>Yelp</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It has an average of 92 million unique mobile users per month, with 102 million reviews. 72% of total page views and 60% of all content (reviews and photos) come from mobile. </a:t>
            </a:r>
          </a:p>
          <a:p>
            <a:pPr>
              <a:spcBef>
                <a:spcPct val="20000"/>
              </a:spcBef>
            </a:pPr>
            <a:r>
              <a:rPr lang="en-IN" sz="2800" b="1" dirty="0" smtClean="0">
                <a:solidFill>
                  <a:schemeClr val="accent5">
                    <a:lumMod val="75000"/>
                  </a:schemeClr>
                </a:solidFill>
                <a:ea typeface="Verdana" pitchFamily="34" charset="0"/>
                <a:cs typeface="Verdana" pitchFamily="34" charset="0"/>
              </a:rPr>
              <a:t>You should absolutely be claiming your local business on Yelp.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2. </a:t>
            </a:r>
            <a:r>
              <a:rPr lang="en-IN" sz="3600" b="1" dirty="0" err="1" smtClean="0">
                <a:solidFill>
                  <a:schemeClr val="accent6">
                    <a:lumMod val="75000"/>
                  </a:schemeClr>
                </a:solidFill>
                <a:latin typeface="Georgia" pitchFamily="18" charset="0"/>
                <a:ea typeface="+mj-ea"/>
                <a:cs typeface="+mj-cs"/>
              </a:rPr>
              <a:t>Instagram</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With more than 300 million daily users and over 95 million photos and videos posted per day, </a:t>
            </a:r>
            <a:r>
              <a:rPr lang="en-IN" sz="2800" b="1" dirty="0" err="1" smtClean="0">
                <a:solidFill>
                  <a:schemeClr val="accent5">
                    <a:lumMod val="75000"/>
                  </a:schemeClr>
                </a:solidFill>
                <a:ea typeface="Verdana" pitchFamily="34" charset="0"/>
                <a:cs typeface="Verdana" pitchFamily="34" charset="0"/>
              </a:rPr>
              <a:t>Instagram</a:t>
            </a:r>
            <a:r>
              <a:rPr lang="en-IN" sz="2800" b="1" dirty="0" smtClean="0">
                <a:solidFill>
                  <a:schemeClr val="accent5">
                    <a:lumMod val="75000"/>
                  </a:schemeClr>
                </a:solidFill>
                <a:ea typeface="Verdana" pitchFamily="34" charset="0"/>
                <a:cs typeface="Verdana" pitchFamily="34" charset="0"/>
              </a:rPr>
              <a:t> has an incredibly large reach. Luckily, combined with the power of Facebook ad targeting, you can access that audience in a meaningful way with this marketing tool.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lvl="0">
              <a:spcBef>
                <a:spcPct val="0"/>
              </a:spcBef>
              <a:defRPr/>
            </a:pPr>
            <a:r>
              <a:rPr lang="en-IN" sz="3600" b="1" dirty="0" smtClean="0">
                <a:solidFill>
                  <a:schemeClr val="accent6">
                    <a:lumMod val="75000"/>
                  </a:schemeClr>
                </a:solidFill>
                <a:latin typeface="Georgia" pitchFamily="18" charset="0"/>
                <a:ea typeface="+mj-ea"/>
                <a:cs typeface="+mj-cs"/>
              </a:rPr>
              <a:t>3. Facebook</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Facebook has 1.57 billion mobile monthly active users and 56.5% of users only login to the platform from a mobile device.</a:t>
            </a:r>
          </a:p>
          <a:p>
            <a:pPr>
              <a:spcBef>
                <a:spcPct val="20000"/>
              </a:spcBef>
            </a:pPr>
            <a:r>
              <a:rPr lang="en-IN" sz="2800" b="1" dirty="0" smtClean="0">
                <a:solidFill>
                  <a:schemeClr val="accent5">
                    <a:lumMod val="75000"/>
                  </a:schemeClr>
                </a:solidFill>
                <a:ea typeface="Verdana" pitchFamily="34" charset="0"/>
                <a:cs typeface="Verdana" pitchFamily="34" charset="0"/>
              </a:rPr>
              <a:t>With the amazing options that Facebook offers for advertising, you are able to market directly to specific users within your target demographics.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24"/>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pPr>
              <a:spcBef>
                <a:spcPct val="0"/>
              </a:spcBef>
              <a:defRPr/>
            </a:pPr>
            <a:r>
              <a:rPr lang="en-IN" sz="3600" b="1" dirty="0" smtClean="0">
                <a:solidFill>
                  <a:schemeClr val="accent6">
                    <a:lumMod val="75000"/>
                  </a:schemeClr>
                </a:solidFill>
                <a:latin typeface="Georgia" pitchFamily="18" charset="0"/>
                <a:ea typeface="+mj-ea"/>
                <a:cs typeface="+mj-cs"/>
              </a:rPr>
              <a:t>4</a:t>
            </a:r>
            <a:r>
              <a:rPr lang="en-IN" sz="3600" b="1" dirty="0">
                <a:solidFill>
                  <a:schemeClr val="accent6">
                    <a:lumMod val="75000"/>
                  </a:schemeClr>
                </a:solidFill>
                <a:latin typeface="Georgia" pitchFamily="18" charset="0"/>
                <a:ea typeface="+mj-ea"/>
                <a:cs typeface="+mj-cs"/>
              </a:rPr>
              <a:t>. </a:t>
            </a:r>
            <a:r>
              <a:rPr lang="en-IN" sz="3600" b="1" dirty="0" err="1" smtClean="0">
                <a:solidFill>
                  <a:schemeClr val="accent6">
                    <a:lumMod val="75000"/>
                  </a:schemeClr>
                </a:solidFill>
                <a:latin typeface="Georgia" pitchFamily="18" charset="0"/>
                <a:ea typeface="+mj-ea"/>
                <a:cs typeface="+mj-cs"/>
              </a:rPr>
              <a:t>WordPress</a:t>
            </a:r>
            <a:r>
              <a:rPr lang="en-IN" sz="3600" b="1" dirty="0" smtClean="0">
                <a:solidFill>
                  <a:schemeClr val="accent6">
                    <a:lumMod val="75000"/>
                  </a:schemeClr>
                </a:solidFill>
                <a:latin typeface="Georgia" pitchFamily="18" charset="0"/>
                <a:ea typeface="+mj-ea"/>
                <a:cs typeface="+mj-cs"/>
              </a:rPr>
              <a:t>/Medium</a:t>
            </a:r>
            <a:endParaRPr lang="en-IN" sz="3600" b="1" dirty="0">
              <a:solidFill>
                <a:schemeClr val="accent6">
                  <a:lumMod val="75000"/>
                </a:schemeClr>
              </a:solidFill>
              <a:latin typeface="Georgia" pitchFamily="18" charset="0"/>
              <a:ea typeface="+mj-ea"/>
              <a:cs typeface="+mj-cs"/>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r>
              <a:rPr lang="en-IN" sz="2700" b="1" dirty="0" smtClean="0">
                <a:solidFill>
                  <a:schemeClr val="accent5">
                    <a:lumMod val="75000"/>
                  </a:schemeClr>
                </a:solidFill>
              </a:rPr>
              <a:t>If you run a website or blog—or are looking to start one—</a:t>
            </a:r>
            <a:r>
              <a:rPr lang="en-IN" sz="2700" b="1" dirty="0" err="1" smtClean="0">
                <a:solidFill>
                  <a:schemeClr val="accent5">
                    <a:lumMod val="75000"/>
                  </a:schemeClr>
                </a:solidFill>
              </a:rPr>
              <a:t>WordPress</a:t>
            </a:r>
            <a:r>
              <a:rPr lang="en-IN" sz="2700" b="1" dirty="0" smtClean="0">
                <a:solidFill>
                  <a:schemeClr val="accent5">
                    <a:lumMod val="75000"/>
                  </a:schemeClr>
                </a:solidFill>
              </a:rPr>
              <a:t> and Medium are both great mobile-friendly platforms for creating, editing and content marketing.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a:bodyPr>
          <a:lstStyle/>
          <a:p>
            <a:r>
              <a:rPr lang="en-IN" sz="3600" b="1" dirty="0" smtClean="0">
                <a:solidFill>
                  <a:schemeClr val="accent6">
                    <a:lumMod val="75000"/>
                  </a:schemeClr>
                </a:solidFill>
                <a:latin typeface="Georgia" pitchFamily="18" charset="0"/>
              </a:rPr>
              <a:t>5. </a:t>
            </a:r>
            <a:r>
              <a:rPr lang="en-IN" sz="3600" b="1" dirty="0" err="1" smtClean="0">
                <a:solidFill>
                  <a:schemeClr val="accent6">
                    <a:lumMod val="75000"/>
                  </a:schemeClr>
                </a:solidFill>
                <a:latin typeface="Georgia" pitchFamily="18" charset="0"/>
              </a:rPr>
              <a:t>Slideshare</a:t>
            </a:r>
            <a:endParaRPr lang="en-IN" sz="3600" dirty="0">
              <a:solidFill>
                <a:schemeClr val="accent6">
                  <a:lumMod val="75000"/>
                </a:schemeClr>
              </a:solidFill>
              <a:latin typeface="Georgia" pitchFamily="18" charset="0"/>
            </a:endParaRP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 With over 70 million users, 18 million uploads in 40 content categories, </a:t>
            </a:r>
            <a:r>
              <a:rPr lang="en-IN" sz="2800" b="1" dirty="0" err="1" smtClean="0">
                <a:solidFill>
                  <a:schemeClr val="accent5">
                    <a:lumMod val="75000"/>
                  </a:schemeClr>
                </a:solidFill>
                <a:ea typeface="Verdana" pitchFamily="34" charset="0"/>
                <a:cs typeface="Verdana" pitchFamily="34" charset="0"/>
              </a:rPr>
              <a:t>SlideShare</a:t>
            </a:r>
            <a:r>
              <a:rPr lang="en-IN" sz="2800" b="1" dirty="0" smtClean="0">
                <a:solidFill>
                  <a:schemeClr val="accent5">
                    <a:lumMod val="75000"/>
                  </a:schemeClr>
                </a:solidFill>
                <a:ea typeface="Verdana" pitchFamily="34" charset="0"/>
                <a:cs typeface="Verdana" pitchFamily="34" charset="0"/>
              </a:rPr>
              <a:t> is the go-to spot to post your knowledge-share.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IN"/>
          </a:p>
        </p:txBody>
      </p:sp>
      <p:sp>
        <p:nvSpPr>
          <p:cNvPr id="6" name="Subtitle 5"/>
          <p:cNvSpPr>
            <a:spLocks noGrp="1"/>
          </p:cNvSpPr>
          <p:nvPr>
            <p:ph type="subTitle" idx="1"/>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0" y="0"/>
            <a:ext cx="9143999" cy="7000900"/>
          </a:xfrm>
          <a:prstGeom prst="rect">
            <a:avLst/>
          </a:prstGeom>
          <a:noFill/>
          <a:ln w="9525">
            <a:noFill/>
            <a:miter lim="800000"/>
            <a:headEnd/>
            <a:tailEnd/>
          </a:ln>
          <a:effectLst/>
        </p:spPr>
      </p:pic>
      <p:sp>
        <p:nvSpPr>
          <p:cNvPr id="8" name="Title 2"/>
          <p:cNvSpPr txBox="1">
            <a:spLocks/>
          </p:cNvSpPr>
          <p:nvPr/>
        </p:nvSpPr>
        <p:spPr>
          <a:xfrm>
            <a:off x="685800" y="2130425"/>
            <a:ext cx="7772400" cy="993775"/>
          </a:xfrm>
          <a:prstGeom prst="rect">
            <a:avLst/>
          </a:prstGeom>
        </p:spPr>
        <p:txBody>
          <a:bodyPr vert="horz" lIns="91440" tIns="45720" rIns="91440" bIns="45720" rtlCol="0" anchor="ctr">
            <a:normAutofit fontScale="92500" lnSpcReduction="20000"/>
          </a:bodyPr>
          <a:lstStyle/>
          <a:p>
            <a:r>
              <a:rPr lang="en-IN" sz="3600" b="1" dirty="0" smtClean="0">
                <a:solidFill>
                  <a:schemeClr val="accent6">
                    <a:lumMod val="75000"/>
                  </a:schemeClr>
                </a:solidFill>
                <a:latin typeface="Georgia" pitchFamily="18" charset="0"/>
              </a:rPr>
              <a:t>6. Google’s Mobile-Friendly Testing Tool</a:t>
            </a:r>
          </a:p>
        </p:txBody>
      </p:sp>
      <p:sp>
        <p:nvSpPr>
          <p:cNvPr id="9" name="Subtitle 3"/>
          <p:cNvSpPr txBox="1">
            <a:spLocks/>
          </p:cNvSpPr>
          <p:nvPr/>
        </p:nvSpPr>
        <p:spPr>
          <a:xfrm>
            <a:off x="685800" y="3276600"/>
            <a:ext cx="7620000" cy="2362200"/>
          </a:xfrm>
          <a:prstGeom prst="rect">
            <a:avLst/>
          </a:prstGeom>
        </p:spPr>
        <p:txBody>
          <a:bodyPr vert="horz" lIns="91440" tIns="45720" rIns="91440" bIns="45720" rtlCol="0">
            <a:noAutofit/>
          </a:bodyPr>
          <a:lstStyle/>
          <a:p>
            <a:pPr>
              <a:spcBef>
                <a:spcPct val="20000"/>
              </a:spcBef>
            </a:pPr>
            <a:r>
              <a:rPr lang="en-IN" sz="2800" b="1" dirty="0" smtClean="0">
                <a:solidFill>
                  <a:schemeClr val="accent5">
                    <a:lumMod val="75000"/>
                  </a:schemeClr>
                </a:solidFill>
                <a:ea typeface="Verdana" pitchFamily="34" charset="0"/>
                <a:cs typeface="Verdana" pitchFamily="34" charset="0"/>
              </a:rPr>
              <a:t>To help sites analyze usability on mobile, Google introduced a Mobile-Friendly Test and a Mobile usability report. </a:t>
            </a:r>
            <a:endParaRPr lang="en-IN" sz="2800" b="1" dirty="0" smtClean="0">
              <a:solidFill>
                <a:schemeClr val="accent5">
                  <a:lumMod val="75000"/>
                </a:schemeClr>
              </a:solidFill>
              <a:ea typeface="Verdana" pitchFamily="34" charset="0"/>
              <a:cs typeface="Verdana"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309</Words>
  <Application>Microsoft Office PowerPoint</Application>
  <PresentationFormat>On-screen Show (4:3)</PresentationFormat>
  <Paragraphs>33</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10</cp:revision>
  <dcterms:created xsi:type="dcterms:W3CDTF">2016-12-19T16:34:41Z</dcterms:created>
  <dcterms:modified xsi:type="dcterms:W3CDTF">2016-12-19T18:01:23Z</dcterms:modified>
</cp:coreProperties>
</file>